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70" r:id="rId4"/>
    <p:sldId id="268" r:id="rId5"/>
    <p:sldId id="269" r:id="rId6"/>
    <p:sldId id="271" r:id="rId7"/>
    <p:sldId id="267" r:id="rId8"/>
    <p:sldId id="265" r:id="rId9"/>
    <p:sldId id="273" r:id="rId10"/>
    <p:sldId id="274" r:id="rId11"/>
    <p:sldId id="262" r:id="rId12"/>
    <p:sldId id="263" r:id="rId13"/>
    <p:sldId id="275" r:id="rId14"/>
    <p:sldId id="286" r:id="rId15"/>
    <p:sldId id="276" r:id="rId16"/>
    <p:sldId id="261" r:id="rId17"/>
    <p:sldId id="277" r:id="rId18"/>
    <p:sldId id="278" r:id="rId19"/>
    <p:sldId id="264" r:id="rId20"/>
    <p:sldId id="285" r:id="rId21"/>
    <p:sldId id="279" r:id="rId22"/>
    <p:sldId id="280" r:id="rId23"/>
    <p:sldId id="272" r:id="rId24"/>
    <p:sldId id="281" r:id="rId25"/>
    <p:sldId id="282" r:id="rId26"/>
    <p:sldId id="283" r:id="rId27"/>
    <p:sldId id="284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4"/>
  </p:normalViewPr>
  <p:slideViewPr>
    <p:cSldViewPr snapToGrid="0" snapToObjects="1">
      <p:cViewPr varScale="1">
        <p:scale>
          <a:sx n="121" d="100"/>
          <a:sy n="121" d="100"/>
        </p:scale>
        <p:origin x="74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B2EEFD-4546-DD40-9A1C-D563E6AE983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6E9B3D-CC22-C44D-BCBE-7B31E3D0FC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181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FD325-991D-374F-8C24-B2E6579A9BBD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vert="horz" lIns="0" tIns="0" rIns="0" bIns="0" anchor="b" anchorCtr="0">
            <a:noAutofit/>
          </a:bodyPr>
          <a:lstStyle/>
          <a:p>
            <a:pPr lvl="0"/>
            <a:fld id="{9075A526-7982-874E-BF07-04DBD94D9397}" type="slidenum">
              <a:t>8</a:t>
            </a:fld>
            <a:endParaRPr lang="en-CA"/>
          </a:p>
        </p:txBody>
      </p:sp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C273243-880F-1D49-B2B8-D3044CAC3C9A}"/>
              </a:ext>
            </a:extLst>
          </p:cNvPr>
          <p:cNvSpPr>
            <a:spLocks noGrp="1" noRot="1" noChangeAspect="1" noResize="1"/>
          </p:cNvSpPr>
          <p:nvPr>
            <p:ph type="sldImg"/>
          </p:nvPr>
        </p:nvSpPr>
        <p:spPr>
          <a:xfrm>
            <a:off x="381000" y="695325"/>
            <a:ext cx="6094413" cy="3427413"/>
          </a:xfrm>
          <a:solidFill>
            <a:srgbClr val="729FCF"/>
          </a:solidFill>
          <a:ln w="25400">
            <a:solidFill>
              <a:srgbClr val="3465A4"/>
            </a:solidFill>
            <a:prstDash val="solid"/>
          </a:ln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6260D68-F512-3E45-8B8E-6BCE190E384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685799" y="4343400"/>
            <a:ext cx="5486040" cy="4114440"/>
          </a:xfrm>
        </p:spPr>
        <p:txBody>
          <a:bodyPr vert="horz"/>
          <a:lstStyle/>
          <a:p>
            <a:pPr rtl="0"/>
            <a:endParaRPr lang="en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2A879F-50EE-B949-BCBF-109C530271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3CE6D1-3F1F-4A4C-B751-B23A94570E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6E3FA0-8E87-0B40-A913-9C0F2CA59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B8B57A-5CC2-8541-AF17-691A94F83C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D6B203-6235-174A-A215-C92F10A2A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02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A2DC-3EC2-E644-A912-AA6684E64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11139C4-DBDA-F542-8BF3-BCE4A6D8FB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87A47-ADE7-4245-9854-A9A535644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091045-EA5D-B243-A49C-051852804F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D3AAC7-1EE4-B84D-AE74-D83697ECD1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669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A191E4-3221-774F-A640-C8ABC70F97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8DEC61-DE32-B348-B4F7-64FA7ED9F21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97A26-C7ED-D14E-AA77-755566BFF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F06A071-17F3-3A41-AF0B-B129DE325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1B057F-A799-7847-82BB-DEC879FD1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730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9AA30-C4C7-7C44-821C-F0C52AA27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27C683-2EBC-6D4A-B8F2-215C226A97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53A245-2633-DC42-A7E0-4B26F013F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73564D-B9BC-434A-8027-1F314AB68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579C5E-65D9-FC45-8CC2-5FABB3F0F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494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353466-37C4-2747-BC01-5876F7E7A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5ED7E0-B80D-CD41-9D98-76450EC86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2D42E8-14BE-B246-B3BE-0FDD2A0728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B7552-9686-E948-BC11-10A14C7AC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F5A0AA-A794-DF45-9BF9-3A51800A3B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901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82F21-3DC7-834C-B800-9CDF5952E0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82A86-1406-294F-8A39-C8A159A9E5B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6BB1A-DF47-4949-BE53-1EA7E7254B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75227A-2C47-DD48-980C-3002F0DF6F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4F5D23-583C-3645-9653-B8EDD714C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514430E-7298-2546-8EF2-DE9B90C2D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0455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35D4F6-BD86-4340-ADA8-20DFB31E4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3D1ADF-318A-FB48-8F36-141243AC16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5327B8-0194-5C46-8A96-C51AB95178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3C33DB7-AB2C-7C4D-842E-DE9842841D7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0BED1D-7D5F-7F4E-901C-FF3D7FE1D4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A83EA31-6106-6946-A987-36F1C6E901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5CC1B33-6FB4-0F45-BE1F-4FD8B9BAC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EBF48B2-1C32-544E-8DD3-043EDFB2B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3231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C8EA90-37AF-8543-BF27-0DC321CAF7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DED8875-2F8C-CE4B-A51E-E52841D1F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33B165-D7B5-4141-BEE9-482967281C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3FE4B-84BB-C24D-B100-AB0B50837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30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E7A4C96-BC67-CA43-84B4-E3D086F58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645F62-909A-6B4C-9D75-AB8E0FCEC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74FC0A-47F2-4342-9015-90E2E1C95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326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97759-1FFD-F848-9777-198F089E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C86EB3-C993-584B-841E-009788FE3E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0A2CE4-ABDD-2041-809B-4750E134F43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7DB9AC-0F09-794B-80A2-1D23157471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D32140-3583-E14D-814E-A3E1A9B92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752C42-3ABD-E145-BCB0-3061AE85E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38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011032-980E-9342-A0BE-088146AFF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AC4282E-851E-AF4D-8E9F-84D140A7997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DC0461-BE6D-0343-A93C-A62E0D448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0345287-AB10-064A-88EA-52FA86AD2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2F3688-CC83-DC42-B09D-7D0D2CDFB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3ECFC3-47F3-0D45-9391-DCFFFE0489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910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D0635A-0BD3-FD47-BADB-20B297A14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27F8BF-08DC-FB49-A691-CCDFC6326F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AD078-6812-E64C-BD6C-ADCA791DF83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9E555-5C52-0344-B391-DFA2B0D54C7D}" type="datetimeFigureOut">
              <a:rPr lang="en-US" smtClean="0"/>
              <a:t>7/26/21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EF0B8D-FFE0-3E42-8C40-36381BD663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F45D72-DE33-0548-8936-1715815CB16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3F9A32-0C23-8D41-834E-4810A4599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31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472689-1955-5B4D-83BE-C87FBA49784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CarpetX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9E6F8A2-F15A-E248-9C79-A2E2CB23D4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2021 Einstein Toolkit Summer School, UIUC</a:t>
            </a:r>
          </a:p>
          <a:p>
            <a:r>
              <a:rPr lang="en-US" dirty="0"/>
              <a:t>Erik Schnetter, Perimeter Institute</a:t>
            </a:r>
          </a:p>
          <a:p>
            <a:r>
              <a:rPr lang="en-US" dirty="0"/>
              <a:t>2021-07-27</a:t>
            </a:r>
          </a:p>
        </p:txBody>
      </p:sp>
    </p:spTree>
    <p:extLst>
      <p:ext uri="{BB962C8B-B14F-4D97-AF65-F5344CB8AC3E}">
        <p14:creationId xmlns:p14="http://schemas.microsoft.com/office/powerpoint/2010/main" val="39055892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B64BD5-2B04-064B-9E66-89EAFCCD9A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Safety Features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0257EA-6DFD-ED4E-BD60-A8C81FE603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6115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5A3665-7B82-4348-A1CA-FBDD0F51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C63542-A786-3E47-A86E-262917209A9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Initial conditions: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CCTK_BASEGRID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Loop: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/>
              <a:t>Initialisation</a:t>
            </a:r>
            <a:r>
              <a:rPr lang="en-US" dirty="0"/>
              <a:t> done?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 err="1"/>
              <a:t>Regrid</a:t>
            </a:r>
            <a:endParaRPr lang="en-US" dirty="0"/>
          </a:p>
          <a:p>
            <a:pPr lvl="3"/>
            <a:r>
              <a:rPr lang="en-US" dirty="0"/>
              <a:t>CCTK_BASEGRID</a:t>
            </a:r>
          </a:p>
          <a:p>
            <a:pPr lvl="3"/>
            <a:r>
              <a:rPr lang="en-US" dirty="0"/>
              <a:t>CCTK_POSTREGRID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CCTK_INITIAL</a:t>
            </a:r>
          </a:p>
          <a:p>
            <a:pPr marL="1371600" lvl="2" indent="-457200">
              <a:buFont typeface="+mj-lt"/>
              <a:buAutoNum type="arabicPeriod"/>
            </a:pPr>
            <a:r>
              <a:rPr lang="en-US" dirty="0"/>
              <a:t>CCTK_ POSTINITIAL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CCTK_POSTSTEP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CCTK_ANALYSIS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OutputGH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73F83CE-C89D-2E42-8407-7D637CBF543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Evolution: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Evolution done?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Regrid</a:t>
            </a:r>
            <a:endParaRPr lang="en-US" dirty="0"/>
          </a:p>
          <a:p>
            <a:pPr lvl="2"/>
            <a:r>
              <a:rPr lang="en-US" dirty="0"/>
              <a:t>CCTK_BASEGRID</a:t>
            </a:r>
          </a:p>
          <a:p>
            <a:pPr lvl="2"/>
            <a:r>
              <a:rPr lang="en-US" dirty="0"/>
              <a:t>CCTK_POSTREGRID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CCTK_PRESTEP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CCTK_EVOL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CCTK_POSTSTEP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CCTK_ANALYSIS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 err="1"/>
              <a:t>OutputGH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75079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0795C2-4DCD-6C41-BB5C-6F73A6810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8834F9B-536D-CA4E-8FC2-04087C0466B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BASEGRID:</a:t>
            </a:r>
          </a:p>
          <a:p>
            <a:pPr lvl="1"/>
            <a:r>
              <a:rPr lang="en-US" dirty="0"/>
              <a:t>Set up constant data (e.g. coordinates)</a:t>
            </a:r>
          </a:p>
          <a:p>
            <a:endParaRPr lang="en-US" dirty="0"/>
          </a:p>
          <a:p>
            <a:r>
              <a:rPr lang="en-US" dirty="0"/>
              <a:t>INITIAL, POSTINITIAL:</a:t>
            </a:r>
          </a:p>
          <a:p>
            <a:pPr lvl="1"/>
            <a:r>
              <a:rPr lang="en-US" dirty="0" err="1"/>
              <a:t>Initialise</a:t>
            </a:r>
            <a:r>
              <a:rPr lang="en-US" dirty="0"/>
              <a:t> state vector (including boundaries)</a:t>
            </a:r>
          </a:p>
          <a:p>
            <a:pPr lvl="1"/>
            <a:r>
              <a:rPr lang="en-US" dirty="0"/>
              <a:t>Define local error for </a:t>
            </a:r>
            <a:r>
              <a:rPr lang="en-US" dirty="0" err="1"/>
              <a:t>regridding</a:t>
            </a:r>
            <a:endParaRPr lang="en-US" dirty="0"/>
          </a:p>
          <a:p>
            <a:r>
              <a:rPr lang="en-US" dirty="0"/>
              <a:t>EVOL:</a:t>
            </a:r>
          </a:p>
          <a:p>
            <a:pPr lvl="1"/>
            <a:r>
              <a:rPr lang="en-US" dirty="0"/>
              <a:t>Evolve state vector (and set boundaries)</a:t>
            </a:r>
          </a:p>
          <a:p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E1DFC1B-8805-3845-B2E4-83E6A39C23F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POSTSTEP, ANALYSIS:</a:t>
            </a:r>
          </a:p>
          <a:p>
            <a:pPr lvl="1"/>
            <a:r>
              <a:rPr lang="en-US" dirty="0"/>
              <a:t>Calculate ephemeral values (e.g. constraints)</a:t>
            </a:r>
          </a:p>
          <a:p>
            <a:pPr lvl="1"/>
            <a:r>
              <a:rPr lang="en-US" dirty="0"/>
              <a:t>Define local error for </a:t>
            </a:r>
            <a:r>
              <a:rPr lang="en-US" dirty="0" err="1"/>
              <a:t>regridding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POSTREGRID:</a:t>
            </a:r>
          </a:p>
          <a:p>
            <a:pPr lvl="1"/>
            <a:r>
              <a:rPr lang="en-US" dirty="0"/>
              <a:t>Re-apply boundary conditions to state vector</a:t>
            </a:r>
          </a:p>
        </p:txBody>
      </p:sp>
    </p:spTree>
    <p:extLst>
      <p:ext uri="{BB962C8B-B14F-4D97-AF65-F5344CB8AC3E}">
        <p14:creationId xmlns:p14="http://schemas.microsoft.com/office/powerpoint/2010/main" val="30552592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EAE3-3BD0-364F-B589-0D36E8C43B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[Show </a:t>
            </a:r>
            <a:r>
              <a:rPr lang="en-US" dirty="0" err="1"/>
              <a:t>WaveToyCPU</a:t>
            </a:r>
            <a:r>
              <a:rPr lang="en-US" dirty="0"/>
              <a:t>, </a:t>
            </a:r>
            <a:r>
              <a:rPr lang="en-US" dirty="0" err="1"/>
              <a:t>schedule.ccl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D2CE45-3172-3943-9D33-B80C7E1C35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Discuss:</a:t>
            </a:r>
          </a:p>
          <a:p>
            <a:pPr lvl="1"/>
            <a:r>
              <a:rPr lang="en-US" dirty="0"/>
              <a:t>Using schedule groups</a:t>
            </a:r>
          </a:p>
          <a:p>
            <a:pPr lvl="1"/>
            <a:r>
              <a:rPr lang="en-US" dirty="0" err="1"/>
              <a:t>ODESolvers_RHS</a:t>
            </a:r>
            <a:r>
              <a:rPr lang="en-US" dirty="0"/>
              <a:t>, </a:t>
            </a:r>
            <a:r>
              <a:rPr lang="en-US" dirty="0" err="1"/>
              <a:t>ODESolvers_PostStep</a:t>
            </a:r>
            <a:endParaRPr lang="en-US" dirty="0"/>
          </a:p>
          <a:p>
            <a:pPr lvl="1"/>
            <a:r>
              <a:rPr lang="en-US" dirty="0"/>
              <a:t>READS, WRITES</a:t>
            </a:r>
          </a:p>
          <a:p>
            <a:pPr lvl="1"/>
            <a:r>
              <a:rPr lang="en-US" dirty="0"/>
              <a:t>Sync </a:t>
            </a:r>
            <a:r>
              <a:rPr lang="en-US" i="1" dirty="0"/>
              <a:t>after</a:t>
            </a:r>
            <a:r>
              <a:rPr lang="en-US" dirty="0"/>
              <a:t> boundary conditions (prolongation stencils)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68504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A057478-EBFD-114C-93C8-CB505E7C8320}"/>
              </a:ext>
            </a:extLst>
          </p:cNvPr>
          <p:cNvSpPr txBox="1"/>
          <p:nvPr/>
        </p:nvSpPr>
        <p:spPr>
          <a:xfrm>
            <a:off x="148281" y="172995"/>
            <a:ext cx="11837773" cy="72943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schedule.ccl</a:t>
            </a:r>
            <a:r>
              <a:rPr lang="en-US" b="1" dirty="0"/>
              <a:t>:</a:t>
            </a:r>
          </a:p>
          <a:p>
            <a:endParaRPr lang="en-US" dirty="0"/>
          </a:p>
          <a:p>
            <a:r>
              <a:rPr lang="en-US" dirty="0"/>
              <a:t>SCHEDULE GROUP </a:t>
            </a:r>
            <a:r>
              <a:rPr lang="en-US" dirty="0" err="1"/>
              <a:t>WaveToyCPU_RHSGroup</a:t>
            </a:r>
            <a:r>
              <a:rPr lang="en-US" dirty="0"/>
              <a:t> IN </a:t>
            </a:r>
            <a:r>
              <a:rPr lang="en-US" dirty="0" err="1"/>
              <a:t>ODESolvers_RHS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} "Calculate RHS"</a:t>
            </a:r>
          </a:p>
          <a:p>
            <a:endParaRPr lang="en-US" dirty="0"/>
          </a:p>
          <a:p>
            <a:r>
              <a:rPr lang="en-US" dirty="0"/>
              <a:t>SCHEDULE </a:t>
            </a:r>
            <a:r>
              <a:rPr lang="en-US" dirty="0" err="1"/>
              <a:t>WaveToyCPU_RHS</a:t>
            </a:r>
            <a:r>
              <a:rPr lang="en-US" dirty="0"/>
              <a:t> IN </a:t>
            </a:r>
            <a:r>
              <a:rPr lang="en-US" dirty="0" err="1"/>
              <a:t>WaveToyCPU_RHSGroup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LANG: C</a:t>
            </a:r>
          </a:p>
          <a:p>
            <a:r>
              <a:rPr lang="en-US" dirty="0"/>
              <a:t>  READS: phi(everywhere) psi(everywhere)</a:t>
            </a:r>
          </a:p>
          <a:p>
            <a:r>
              <a:rPr lang="en-US" dirty="0"/>
              <a:t>  WRITES: </a:t>
            </a:r>
            <a:r>
              <a:rPr lang="en-US" dirty="0" err="1"/>
              <a:t>phirhs</a:t>
            </a:r>
            <a:r>
              <a:rPr lang="en-US" dirty="0"/>
              <a:t>(interior) </a:t>
            </a:r>
            <a:r>
              <a:rPr lang="en-US" dirty="0" err="1"/>
              <a:t>psirhs</a:t>
            </a:r>
            <a:r>
              <a:rPr lang="en-US" dirty="0"/>
              <a:t>(interior)</a:t>
            </a:r>
          </a:p>
          <a:p>
            <a:r>
              <a:rPr lang="en-US" dirty="0"/>
              <a:t>} "Calculate RHS for the wave equation"</a:t>
            </a:r>
          </a:p>
          <a:p>
            <a:endParaRPr lang="en-US" dirty="0"/>
          </a:p>
          <a:p>
            <a:r>
              <a:rPr lang="en-US" dirty="0"/>
              <a:t>SCHEDULE </a:t>
            </a:r>
            <a:r>
              <a:rPr lang="en-US" dirty="0" err="1"/>
              <a:t>WaveToyCPU_RHSSync</a:t>
            </a:r>
            <a:r>
              <a:rPr lang="en-US" dirty="0"/>
              <a:t> IN </a:t>
            </a:r>
            <a:r>
              <a:rPr lang="en-US" dirty="0" err="1"/>
              <a:t>WaveToyCPU_RHSGroup</a:t>
            </a:r>
            <a:r>
              <a:rPr lang="en-US" dirty="0"/>
              <a:t> AFTER </a:t>
            </a:r>
            <a:r>
              <a:rPr lang="en-US" dirty="0" err="1"/>
              <a:t>WaveToyCPU_RHS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LANG: C</a:t>
            </a:r>
          </a:p>
          <a:p>
            <a:r>
              <a:rPr lang="en-US" dirty="0"/>
              <a:t>  SYNC: </a:t>
            </a:r>
            <a:r>
              <a:rPr lang="en-US" dirty="0" err="1"/>
              <a:t>rhs</a:t>
            </a:r>
            <a:endParaRPr lang="en-US" dirty="0"/>
          </a:p>
          <a:p>
            <a:r>
              <a:rPr lang="en-US" dirty="0"/>
              <a:t>} "Boundary conditions for the RHS of the wave equation"</a:t>
            </a:r>
          </a:p>
          <a:p>
            <a:endParaRPr lang="en-US" dirty="0"/>
          </a:p>
          <a:p>
            <a:r>
              <a:rPr lang="en-US" dirty="0"/>
              <a:t>SCHEDULE </a:t>
            </a:r>
            <a:r>
              <a:rPr lang="en-US" dirty="0" err="1"/>
              <a:t>WaveToyCPU_RHSBoundaries</a:t>
            </a:r>
            <a:r>
              <a:rPr lang="en-US" dirty="0"/>
              <a:t> IN </a:t>
            </a:r>
            <a:r>
              <a:rPr lang="en-US" dirty="0" err="1"/>
              <a:t>WaveToyCPU_RHSGroup</a:t>
            </a:r>
            <a:r>
              <a:rPr lang="en-US" dirty="0"/>
              <a:t> AFTER </a:t>
            </a:r>
            <a:r>
              <a:rPr lang="en-US" dirty="0" err="1"/>
              <a:t>WaveToyCPU_RHSSync</a:t>
            </a:r>
            <a:endParaRPr lang="en-US" dirty="0"/>
          </a:p>
          <a:p>
            <a:r>
              <a:rPr lang="en-US" dirty="0"/>
              <a:t>{</a:t>
            </a:r>
          </a:p>
          <a:p>
            <a:r>
              <a:rPr lang="en-US" dirty="0"/>
              <a:t>  LANG: C</a:t>
            </a:r>
          </a:p>
          <a:p>
            <a:r>
              <a:rPr lang="en-US" dirty="0"/>
              <a:t>  WRITES: </a:t>
            </a:r>
            <a:r>
              <a:rPr lang="en-US" dirty="0" err="1"/>
              <a:t>phirhs</a:t>
            </a:r>
            <a:r>
              <a:rPr lang="en-US" dirty="0"/>
              <a:t>(boundary) </a:t>
            </a:r>
            <a:r>
              <a:rPr lang="en-US" dirty="0" err="1"/>
              <a:t>psirhs</a:t>
            </a:r>
            <a:r>
              <a:rPr lang="en-US" dirty="0"/>
              <a:t>(boundary)</a:t>
            </a:r>
          </a:p>
          <a:p>
            <a:r>
              <a:rPr lang="en-US" dirty="0"/>
              <a:t>} "Boundary conditions for the RHS of the wave equation"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5782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30A14-F94E-E444-A714-E3DBE2ACED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Declaring Dependencies in the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A10CFB-361D-434D-9089-8E1D62C72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Each scheduled function needs to declare which parts of which variables it reads or writes</a:t>
            </a:r>
          </a:p>
          <a:p>
            <a:r>
              <a:rPr lang="en-US" dirty="0" err="1"/>
              <a:t>Regridding</a:t>
            </a:r>
            <a:r>
              <a:rPr lang="en-US" dirty="0"/>
              <a:t>, synchronization, prolongation etc. do this implicitly as well</a:t>
            </a:r>
          </a:p>
          <a:p>
            <a:r>
              <a:rPr lang="en-US" dirty="0"/>
              <a:t>The driver checks consistency, and flags errors</a:t>
            </a:r>
          </a:p>
          <a:p>
            <a:r>
              <a:rPr lang="en-US" dirty="0"/>
              <a:t>The driver cross-checks these declarations via:</a:t>
            </a:r>
          </a:p>
          <a:p>
            <a:pPr lvl="1"/>
            <a:r>
              <a:rPr lang="en-US" dirty="0"/>
              <a:t>Undefined variables</a:t>
            </a:r>
          </a:p>
          <a:p>
            <a:pPr lvl="1"/>
            <a:r>
              <a:rPr lang="en-US" dirty="0"/>
              <a:t>Const variables</a:t>
            </a:r>
          </a:p>
          <a:p>
            <a:pPr lvl="1"/>
            <a:r>
              <a:rPr lang="en-US" dirty="0"/>
              <a:t>Variables set to nan, and checked for nan</a:t>
            </a:r>
          </a:p>
          <a:p>
            <a:pPr lvl="1"/>
            <a:r>
              <a:rPr lang="en-US" dirty="0"/>
              <a:t>Checksums of parts of variables</a:t>
            </a:r>
          </a:p>
          <a:p>
            <a:r>
              <a:rPr lang="en-US" dirty="0"/>
              <a:t>Also, there are “informative” error messages</a:t>
            </a:r>
          </a:p>
        </p:txBody>
      </p:sp>
    </p:spTree>
    <p:extLst>
      <p:ext uri="{BB962C8B-B14F-4D97-AF65-F5344CB8AC3E}">
        <p14:creationId xmlns:p14="http://schemas.microsoft.com/office/powerpoint/2010/main" val="29908184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69BC8B3-67EA-8644-8812-97A3584482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QC-0</a:t>
            </a:r>
            <a:br>
              <a:rPr lang="en-US" dirty="0"/>
            </a:br>
            <a:r>
              <a:rPr lang="en-US" dirty="0"/>
              <a:t>(black hole binary)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251CCE-D482-0843-8A25-97AA1F87ED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F0779D-18ED-6040-891B-45C3EB1A73A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/>
              <a:t>Large box (+/- 128)</a:t>
            </a:r>
          </a:p>
          <a:p>
            <a:r>
              <a:rPr lang="en-US" dirty="0"/>
              <a:t>dx[coarse] = 1</a:t>
            </a:r>
            <a:br>
              <a:rPr lang="en-US" dirty="0"/>
            </a:br>
            <a:r>
              <a:rPr lang="en-US" dirty="0"/>
              <a:t>dx[fine] = 1/24</a:t>
            </a:r>
          </a:p>
          <a:p>
            <a:r>
              <a:rPr lang="en-US" dirty="0"/>
              <a:t>4</a:t>
            </a:r>
            <a:r>
              <a:rPr lang="en-US" baseline="30000" dirty="0"/>
              <a:t>th</a:t>
            </a:r>
            <a:r>
              <a:rPr lang="en-US" dirty="0"/>
              <a:t> order everything</a:t>
            </a:r>
          </a:p>
          <a:p>
            <a:r>
              <a:rPr lang="en-US" dirty="0"/>
              <a:t>~3/4 orbit before merging</a:t>
            </a:r>
          </a:p>
        </p:txBody>
      </p:sp>
      <p:pic>
        <p:nvPicPr>
          <p:cNvPr id="5" name="qc0-20210315" descr="qc0-20210315">
            <a:hlinkClick r:id="" action="ppaction://media"/>
            <a:extLst>
              <a:ext uri="{FF2B5EF4-FFF2-40B4-BE49-F238E27FC236}">
                <a16:creationId xmlns:a16="http://schemas.microsoft.com/office/drawing/2014/main" id="{89F4B87D-1DC6-5F42-B2C3-913355FD1968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4416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2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3AAEB89-5A29-C143-8E07-276432C22B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and Cell centering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418F59-44FE-7240-805C-5BDC405E412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57303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93796FC-D10C-5B42-B61F-C0B4A27C0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and Cell centering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B050787-CFDE-6544-AB7C-27501546E7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773562" cy="4351338"/>
          </a:xfrm>
        </p:spPr>
        <p:txBody>
          <a:bodyPr/>
          <a:lstStyle/>
          <a:p>
            <a:r>
              <a:rPr lang="en-US" dirty="0"/>
              <a:t>”Points” can be located at vertices, edges, faces, and interior of cells (in 3D)</a:t>
            </a:r>
          </a:p>
          <a:p>
            <a:pPr lvl="1"/>
            <a:r>
              <a:rPr lang="en-US" dirty="0"/>
              <a:t>Sample function at vertex</a:t>
            </a:r>
          </a:p>
          <a:p>
            <a:pPr lvl="1"/>
            <a:r>
              <a:rPr lang="en-US" dirty="0"/>
              <a:t>Integrate function along edge</a:t>
            </a:r>
          </a:p>
          <a:p>
            <a:pPr lvl="1"/>
            <a:r>
              <a:rPr lang="en-US" dirty="0"/>
              <a:t>Average function over cell</a:t>
            </a:r>
          </a:p>
          <a:p>
            <a:r>
              <a:rPr lang="en-US" dirty="0"/>
              <a:t>Allows “baking in” certain properties into discretization scheme</a:t>
            </a:r>
          </a:p>
          <a:p>
            <a:pPr lvl="1"/>
            <a:r>
              <a:rPr lang="en-US" b="1" dirty="0"/>
              <a:t>topological invariants</a:t>
            </a:r>
          </a:p>
          <a:p>
            <a:pPr lvl="1"/>
            <a:r>
              <a:rPr lang="en-US" dirty="0"/>
              <a:t>E.g.   div B = 0,   baryon number conservation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79A465E-59C4-C847-B6E3-3754850BC5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8325" y="3415247"/>
            <a:ext cx="4283676" cy="344275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05A1FE-A6AE-8A48-996D-A05C926BF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8325" y="-10950"/>
            <a:ext cx="4283676" cy="344275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0756E-8FBF-1243-81B1-AD4479EF1A06}"/>
              </a:ext>
            </a:extLst>
          </p:cNvPr>
          <p:cNvSpPr txBox="1"/>
          <p:nvPr/>
        </p:nvSpPr>
        <p:spPr>
          <a:xfrm>
            <a:off x="5717628" y="6306207"/>
            <a:ext cx="21125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[</a:t>
            </a:r>
            <a:r>
              <a:rPr lang="en-US" dirty="0" err="1"/>
              <a:t>AMReX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17648477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16C6E3-FB8C-894E-822B-E684A2E5E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[Show </a:t>
            </a:r>
            <a:r>
              <a:rPr lang="en-US" dirty="0" err="1"/>
              <a:t>WaveToyCPU</a:t>
            </a:r>
            <a:r>
              <a:rPr lang="en-US" dirty="0"/>
              <a:t>, </a:t>
            </a:r>
            <a:r>
              <a:rPr lang="en-US" dirty="0" err="1"/>
              <a:t>interface.ccl</a:t>
            </a:r>
            <a:r>
              <a:rPr lang="en-US" dirty="0"/>
              <a:t>]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53E164-DE38-5143-8581-24B3B0D35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Discuss:</a:t>
            </a:r>
          </a:p>
          <a:p>
            <a:pPr lvl="1"/>
            <a:r>
              <a:rPr lang="en-US" dirty="0"/>
              <a:t>No </a:t>
            </a:r>
            <a:r>
              <a:rPr lang="en-US" dirty="0" err="1"/>
              <a:t>timelevels</a:t>
            </a:r>
            <a:endParaRPr lang="en-US" dirty="0"/>
          </a:p>
          <a:p>
            <a:pPr lvl="1"/>
            <a:r>
              <a:rPr lang="en-US" dirty="0"/>
              <a:t>“index” tag</a:t>
            </a:r>
          </a:p>
          <a:p>
            <a:pPr lvl="1"/>
            <a:r>
              <a:rPr lang="en-US" dirty="0"/>
              <a:t>“</a:t>
            </a:r>
            <a:r>
              <a:rPr lang="en-US" dirty="0" err="1"/>
              <a:t>rhs</a:t>
            </a:r>
            <a:r>
              <a:rPr lang="en-US" dirty="0"/>
              <a:t>” tag</a:t>
            </a:r>
          </a:p>
          <a:p>
            <a:pPr lvl="1"/>
            <a:r>
              <a:rPr lang="en-US" dirty="0"/>
              <a:t>“checkpoint” tag</a:t>
            </a:r>
          </a:p>
        </p:txBody>
      </p:sp>
    </p:spTree>
    <p:extLst>
      <p:ext uri="{BB962C8B-B14F-4D97-AF65-F5344CB8AC3E}">
        <p14:creationId xmlns:p14="http://schemas.microsoft.com/office/powerpoint/2010/main" val="263479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08977-95C3-5B40-9796-102B2D2C3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388C3-F8A9-5E4C-86C0-AE7637AA2B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What is a driver</a:t>
            </a:r>
          </a:p>
          <a:p>
            <a:r>
              <a:rPr lang="en-US" dirty="0"/>
              <a:t>TOC</a:t>
            </a:r>
          </a:p>
          <a:p>
            <a:r>
              <a:rPr lang="en-US" dirty="0"/>
              <a:t>New features (and missing features)</a:t>
            </a:r>
          </a:p>
          <a:p>
            <a:r>
              <a:rPr lang="en-US" dirty="0"/>
              <a:t>AMR, </a:t>
            </a:r>
            <a:r>
              <a:rPr lang="en-US" dirty="0" err="1"/>
              <a:t>AMReX</a:t>
            </a:r>
            <a:r>
              <a:rPr lang="en-US" dirty="0"/>
              <a:t>, prolongation/restriction</a:t>
            </a:r>
          </a:p>
          <a:p>
            <a:r>
              <a:rPr lang="en-US" dirty="0"/>
              <a:t>Time integration, no </a:t>
            </a:r>
            <a:r>
              <a:rPr lang="en-US" dirty="0" err="1"/>
              <a:t>subcycling</a:t>
            </a:r>
            <a:r>
              <a:rPr lang="en-US" dirty="0"/>
              <a:t>, refluxing, higher order</a:t>
            </a:r>
          </a:p>
          <a:p>
            <a:r>
              <a:rPr lang="en-US" dirty="0"/>
              <a:t>Scheduling: interior, boundaries, ghost zones; bins (</a:t>
            </a:r>
            <a:r>
              <a:rPr lang="en-US" dirty="0" err="1"/>
              <a:t>intr</a:t>
            </a:r>
            <a:r>
              <a:rPr lang="en-US" dirty="0"/>
              <a:t>, sync, </a:t>
            </a:r>
            <a:r>
              <a:rPr lang="en-US" dirty="0" err="1"/>
              <a:t>bnds</a:t>
            </a:r>
            <a:r>
              <a:rPr lang="en-US" dirty="0"/>
              <a:t>)</a:t>
            </a:r>
          </a:p>
          <a:p>
            <a:r>
              <a:rPr lang="en-US" dirty="0"/>
              <a:t>Scheduling: new safety features (reads, writes)</a:t>
            </a:r>
          </a:p>
          <a:p>
            <a:r>
              <a:rPr lang="en-US" dirty="0"/>
              <a:t>Centering, indexing, loops, GF3D2</a:t>
            </a:r>
          </a:p>
          <a:p>
            <a:endParaRPr lang="en-US" dirty="0"/>
          </a:p>
          <a:p>
            <a:r>
              <a:rPr lang="en-US" dirty="0"/>
              <a:t>Tiling, OpenMP, MPI</a:t>
            </a:r>
          </a:p>
          <a:p>
            <a:r>
              <a:rPr lang="en-US" dirty="0"/>
              <a:t>GPUs (just a preview), GF3D5, [=], macros</a:t>
            </a:r>
          </a:p>
          <a:p>
            <a:r>
              <a:rPr lang="en-US" dirty="0"/>
              <a:t>I/O: Silo, </a:t>
            </a:r>
            <a:r>
              <a:rPr lang="en-US" dirty="0" err="1"/>
              <a:t>openPMD</a:t>
            </a:r>
            <a:r>
              <a:rPr lang="en-US" dirty="0"/>
              <a:t>, ADIOS</a:t>
            </a:r>
          </a:p>
          <a:p>
            <a:r>
              <a:rPr lang="en-US" dirty="0"/>
              <a:t>SIMD: NSIMD</a:t>
            </a:r>
          </a:p>
          <a:p>
            <a:r>
              <a:rPr lang="en-US" dirty="0"/>
              <a:t>Maybe: Elliptic solvers (</a:t>
            </a:r>
            <a:r>
              <a:rPr lang="en-US" dirty="0" err="1"/>
              <a:t>AMReX</a:t>
            </a:r>
            <a:r>
              <a:rPr lang="en-US" dirty="0"/>
              <a:t> MG, </a:t>
            </a:r>
            <a:r>
              <a:rPr lang="en-US" dirty="0" err="1"/>
              <a:t>PETSc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508456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DFA06-464A-F842-9C84-00625ACE9D06}"/>
              </a:ext>
            </a:extLst>
          </p:cNvPr>
          <p:cNvSpPr txBox="1"/>
          <p:nvPr/>
        </p:nvSpPr>
        <p:spPr>
          <a:xfrm>
            <a:off x="234778" y="210065"/>
            <a:ext cx="1159063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interface.ccl</a:t>
            </a:r>
            <a:r>
              <a:rPr lang="en-US" b="1" dirty="0"/>
              <a:t>:</a:t>
            </a:r>
          </a:p>
          <a:p>
            <a:endParaRPr lang="en-US" dirty="0"/>
          </a:p>
          <a:p>
            <a:r>
              <a:rPr lang="en-US" dirty="0"/>
              <a:t>CCTK_REAL state TYPE=gf TAGS='index={1 1 1} </a:t>
            </a:r>
            <a:r>
              <a:rPr lang="en-US" dirty="0" err="1"/>
              <a:t>rhs</a:t>
            </a:r>
            <a:r>
              <a:rPr lang="en-US" dirty="0"/>
              <a:t>="</a:t>
            </a:r>
            <a:r>
              <a:rPr lang="en-US" dirty="0" err="1"/>
              <a:t>rhs</a:t>
            </a:r>
            <a:r>
              <a:rPr lang="en-US" dirty="0"/>
              <a:t>"'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phi psi</a:t>
            </a:r>
          </a:p>
          <a:p>
            <a:r>
              <a:rPr lang="en-US" dirty="0"/>
              <a:t>} "Scalar potential for wave equation"</a:t>
            </a:r>
          </a:p>
          <a:p>
            <a:endParaRPr lang="en-US" dirty="0"/>
          </a:p>
          <a:p>
            <a:r>
              <a:rPr lang="en-US" dirty="0"/>
              <a:t>CCTK_REAL </a:t>
            </a:r>
            <a:r>
              <a:rPr lang="en-US" dirty="0" err="1"/>
              <a:t>rhs</a:t>
            </a:r>
            <a:r>
              <a:rPr lang="en-US" dirty="0"/>
              <a:t> TYPE=gf TAGS='index={1 1 1} checkpoint="no"'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phirhs</a:t>
            </a:r>
            <a:r>
              <a:rPr lang="en-US" dirty="0"/>
              <a:t> </a:t>
            </a:r>
            <a:r>
              <a:rPr lang="en-US" dirty="0" err="1"/>
              <a:t>psirhs</a:t>
            </a:r>
            <a:endParaRPr lang="en-US" dirty="0"/>
          </a:p>
          <a:p>
            <a:r>
              <a:rPr lang="en-US" dirty="0"/>
              <a:t>} "RHS for scalar potential for wave equation"</a:t>
            </a:r>
          </a:p>
          <a:p>
            <a:endParaRPr lang="en-US" dirty="0"/>
          </a:p>
          <a:p>
            <a:r>
              <a:rPr lang="en-US" dirty="0"/>
              <a:t>CCTK_REAL energy TYPE=gf TAGS='index={1 1 1} checkpoint="no"'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eps</a:t>
            </a:r>
          </a:p>
          <a:p>
            <a:r>
              <a:rPr lang="en-US" dirty="0"/>
              <a:t>} "Energy density for wave equation"</a:t>
            </a:r>
          </a:p>
          <a:p>
            <a:endParaRPr lang="en-US" dirty="0"/>
          </a:p>
          <a:p>
            <a:r>
              <a:rPr lang="en-US" dirty="0"/>
              <a:t>CCTK_REAL err TYPE=gf TAGS='index={1 1 1} checkpoint="no"'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</a:t>
            </a:r>
            <a:r>
              <a:rPr lang="en-US" dirty="0" err="1"/>
              <a:t>phierr</a:t>
            </a:r>
            <a:r>
              <a:rPr lang="en-US" dirty="0"/>
              <a:t> </a:t>
            </a:r>
            <a:r>
              <a:rPr lang="en-US" dirty="0" err="1"/>
              <a:t>psierr</a:t>
            </a:r>
            <a:endParaRPr lang="en-US" dirty="0"/>
          </a:p>
          <a:p>
            <a:r>
              <a:rPr lang="en-US" dirty="0"/>
              <a:t>} "Error of wave equation solution"</a:t>
            </a:r>
          </a:p>
        </p:txBody>
      </p:sp>
    </p:spTree>
    <p:extLst>
      <p:ext uri="{BB962C8B-B14F-4D97-AF65-F5344CB8AC3E}">
        <p14:creationId xmlns:p14="http://schemas.microsoft.com/office/powerpoint/2010/main" val="1300657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0966DC-D25A-EE49-A895-E7F23161C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Parallelisation</a:t>
            </a:r>
            <a:r>
              <a:rPr lang="en-US" dirty="0"/>
              <a:t> and Efficiency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AD355E6-8F3A-524B-B03E-CB24693E0E7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3759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78F64-3AFB-9642-B22C-EEBA9C1D6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Parallelisation</a:t>
            </a:r>
            <a:r>
              <a:rPr lang="en-US" dirty="0"/>
              <a:t> and Efficiency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7C2206-D491-EB42-BEFC-3A9C5EB30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Shared</a:t>
            </a:r>
            <a:r>
              <a:rPr lang="en-US" dirty="0"/>
              <a:t> memory: Many cores can access the same memory</a:t>
            </a:r>
          </a:p>
          <a:p>
            <a:pPr lvl="1"/>
            <a:r>
              <a:rPr lang="en-US" dirty="0"/>
              <a:t>Need to split loops, but can use same array</a:t>
            </a:r>
          </a:p>
          <a:p>
            <a:pPr lvl="1"/>
            <a:r>
              <a:rPr lang="en-US" dirty="0"/>
              <a:t>Easy to use, but only for small problems (workstation)</a:t>
            </a:r>
          </a:p>
          <a:p>
            <a:pPr lvl="1"/>
            <a:r>
              <a:rPr lang="en-US" dirty="0"/>
              <a:t>Multi-</a:t>
            </a:r>
            <a:r>
              <a:rPr lang="en-US" b="1" dirty="0"/>
              <a:t>threading</a:t>
            </a:r>
            <a:r>
              <a:rPr lang="en-US" dirty="0"/>
              <a:t> (OpenMP)</a:t>
            </a:r>
          </a:p>
          <a:p>
            <a:r>
              <a:rPr lang="en-US" b="1" dirty="0"/>
              <a:t>Distributed</a:t>
            </a:r>
            <a:r>
              <a:rPr lang="en-US" dirty="0"/>
              <a:t> memory: No common memory</a:t>
            </a:r>
          </a:p>
          <a:p>
            <a:pPr lvl="1"/>
            <a:r>
              <a:rPr lang="en-US" dirty="0"/>
              <a:t>Need to split data structures as well as loops</a:t>
            </a:r>
          </a:p>
          <a:p>
            <a:pPr lvl="1"/>
            <a:r>
              <a:rPr lang="en-US" dirty="0"/>
              <a:t>Difficult but necessary (HPC systems)</a:t>
            </a:r>
          </a:p>
          <a:p>
            <a:pPr lvl="1"/>
            <a:r>
              <a:rPr lang="en-US" dirty="0"/>
              <a:t>Separate </a:t>
            </a:r>
            <a:r>
              <a:rPr lang="en-US" b="1" dirty="0"/>
              <a:t>processes</a:t>
            </a:r>
            <a:r>
              <a:rPr lang="en-US" dirty="0"/>
              <a:t> (MPI)</a:t>
            </a:r>
          </a:p>
          <a:p>
            <a:r>
              <a:rPr lang="en-US" b="1" dirty="0"/>
              <a:t>Accelerators</a:t>
            </a:r>
            <a:r>
              <a:rPr lang="en-US" dirty="0"/>
              <a:t> (“GPUs”):</a:t>
            </a:r>
          </a:p>
          <a:p>
            <a:pPr lvl="1"/>
            <a:r>
              <a:rPr lang="en-US" dirty="0"/>
              <a:t>Each accelerator is a shared memory system</a:t>
            </a:r>
          </a:p>
          <a:p>
            <a:pPr lvl="1"/>
            <a:r>
              <a:rPr lang="en-US" dirty="0"/>
              <a:t>HPC systems have many accelerators, i.e. distributed memory</a:t>
            </a:r>
          </a:p>
        </p:txBody>
      </p:sp>
    </p:spTree>
    <p:extLst>
      <p:ext uri="{BB962C8B-B14F-4D97-AF65-F5344CB8AC3E}">
        <p14:creationId xmlns:p14="http://schemas.microsoft.com/office/powerpoint/2010/main" val="4084221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6B0A7A-AD44-1444-85CA-595EEB16F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Ghost Zones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DC3C57-F5C4-5747-9CA1-A6B392902E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974021" cy="4351338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Tiling</a:t>
            </a:r>
            <a:r>
              <a:rPr lang="en-US" dirty="0"/>
              <a:t> for shared memory</a:t>
            </a:r>
          </a:p>
          <a:p>
            <a:pPr lvl="1"/>
            <a:r>
              <a:rPr lang="en-US" dirty="0"/>
              <a:t>Each block has 4 </a:t>
            </a:r>
            <a:r>
              <a:rPr lang="en-US" dirty="0" err="1"/>
              <a:t>coloured</a:t>
            </a:r>
            <a:r>
              <a:rPr lang="en-US" dirty="0"/>
              <a:t> tiles</a:t>
            </a:r>
          </a:p>
          <a:p>
            <a:r>
              <a:rPr lang="en-US" b="1" dirty="0"/>
              <a:t>Ghost zones </a:t>
            </a:r>
            <a:r>
              <a:rPr lang="en-US" dirty="0"/>
              <a:t>for distributed memory</a:t>
            </a:r>
          </a:p>
          <a:p>
            <a:pPr lvl="1"/>
            <a:r>
              <a:rPr lang="en-US" dirty="0"/>
              <a:t>Each block is surrounded by a layer of extra points</a:t>
            </a:r>
          </a:p>
          <a:p>
            <a:pPr lvl="1"/>
            <a:r>
              <a:rPr lang="en-US" dirty="0"/>
              <a:t>Ghost zones need to be kept consistent (</a:t>
            </a:r>
            <a:r>
              <a:rPr lang="en-US" b="1" dirty="0"/>
              <a:t>synchronization</a:t>
            </a:r>
            <a:r>
              <a:rPr lang="en-US" dirty="0"/>
              <a:t>)</a:t>
            </a:r>
          </a:p>
          <a:p>
            <a:r>
              <a:rPr lang="en-US" dirty="0"/>
              <a:t>AMR:</a:t>
            </a:r>
          </a:p>
          <a:p>
            <a:pPr lvl="1"/>
            <a:r>
              <a:rPr lang="en-US" b="1" dirty="0"/>
              <a:t>Prolongation</a:t>
            </a:r>
            <a:r>
              <a:rPr lang="en-US" dirty="0"/>
              <a:t> (interpolation from coarse to finer level ghosts)</a:t>
            </a:r>
          </a:p>
          <a:p>
            <a:pPr lvl="1"/>
            <a:r>
              <a:rPr lang="en-US" b="1" dirty="0"/>
              <a:t>Restriction</a:t>
            </a:r>
            <a:r>
              <a:rPr lang="en-US" dirty="0"/>
              <a:t> (from fine to coarser level where they overlap)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A17ECBD-350E-9F4B-8435-E2E8175F2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365125"/>
            <a:ext cx="5862166" cy="471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026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" descr="movie">
            <a:hlinkClick r:id="" action="ppaction://media"/>
            <a:extLst>
              <a:ext uri="{FF2B5EF4-FFF2-40B4-BE49-F238E27FC236}">
                <a16:creationId xmlns:a16="http://schemas.microsoft.com/office/drawing/2014/main" id="{95772DD1-03E4-DB42-BF21-8A0D80A3C2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4329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6069E-57AE-8849-8CF9-3295A5A66A52}"/>
              </a:ext>
            </a:extLst>
          </p:cNvPr>
          <p:cNvSpPr txBox="1"/>
          <p:nvPr/>
        </p:nvSpPr>
        <p:spPr>
          <a:xfrm>
            <a:off x="8052486" y="4819135"/>
            <a:ext cx="4139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Scalar wave on </a:t>
            </a:r>
            <a:r>
              <a:rPr lang="en-US" dirty="0" err="1"/>
              <a:t>Minkowski</a:t>
            </a:r>
            <a:r>
              <a:rPr lang="en-US" dirty="0"/>
              <a:t> background</a:t>
            </a:r>
          </a:p>
          <a:p>
            <a:endParaRPr lang="en-US" dirty="0"/>
          </a:p>
          <a:p>
            <a:r>
              <a:rPr lang="en-US" dirty="0"/>
              <a:t>Lucas </a:t>
            </a:r>
            <a:r>
              <a:rPr lang="en-US" dirty="0" err="1"/>
              <a:t>Sanches</a:t>
            </a:r>
            <a:endParaRPr lang="en-US" dirty="0"/>
          </a:p>
          <a:p>
            <a:r>
              <a:rPr lang="en-US" dirty="0" err="1"/>
              <a:t>Universidade</a:t>
            </a:r>
            <a:r>
              <a:rPr lang="en-US" dirty="0"/>
              <a:t> Federal do ABC (Brazil)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3882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0EE787-3084-B14A-88D0-34B7F1BD3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Miscellaneous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E584D0-1482-444F-A70E-C05ADDD9115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1688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1EAE0B0-8DAE-1945-A243-658C1601CE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I/O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13827DE-D0DD-934B-A2FB-A24C8267D5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Need standardized file formats and standardized metadata</a:t>
            </a:r>
          </a:p>
          <a:p>
            <a:pPr lvl="1"/>
            <a:r>
              <a:rPr lang="en-US" dirty="0"/>
              <a:t>For post-processing, visualization, initial data exchange, etc.</a:t>
            </a:r>
          </a:p>
          <a:p>
            <a:r>
              <a:rPr lang="en-US" dirty="0"/>
              <a:t>(Low-level) file formats can store blocks of data</a:t>
            </a:r>
          </a:p>
          <a:p>
            <a:pPr lvl="1"/>
            <a:r>
              <a:rPr lang="en-US" dirty="0"/>
              <a:t> HDF5, ASDF, ADIOS2, …</a:t>
            </a:r>
          </a:p>
          <a:p>
            <a:r>
              <a:rPr lang="en-US" dirty="0"/>
              <a:t>(High-level) metadata describes how blocks need to be assembled</a:t>
            </a:r>
          </a:p>
          <a:p>
            <a:pPr lvl="1"/>
            <a:r>
              <a:rPr lang="en-US" dirty="0"/>
              <a:t>Silo, </a:t>
            </a:r>
            <a:r>
              <a:rPr lang="en-US" dirty="0" err="1"/>
              <a:t>openPMD</a:t>
            </a:r>
            <a:r>
              <a:rPr lang="en-US" dirty="0"/>
              <a:t>, ???</a:t>
            </a:r>
          </a:p>
          <a:p>
            <a:r>
              <a:rPr lang="en-US" dirty="0"/>
              <a:t>Efficient parallel I/O is difficult</a:t>
            </a:r>
          </a:p>
          <a:p>
            <a:pPr lvl="1"/>
            <a:r>
              <a:rPr lang="en-US" b="1" dirty="0"/>
              <a:t>ADIOS2</a:t>
            </a:r>
            <a:r>
              <a:rPr lang="en-US" dirty="0"/>
              <a:t>, with </a:t>
            </a:r>
            <a:r>
              <a:rPr lang="en-US" b="1" dirty="0" err="1"/>
              <a:t>openPMD</a:t>
            </a:r>
            <a:r>
              <a:rPr lang="en-US" dirty="0"/>
              <a:t> metadata</a:t>
            </a:r>
          </a:p>
        </p:txBody>
      </p:sp>
    </p:spTree>
    <p:extLst>
      <p:ext uri="{BB962C8B-B14F-4D97-AF65-F5344CB8AC3E}">
        <p14:creationId xmlns:p14="http://schemas.microsoft.com/office/powerpoint/2010/main" val="37185959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28415-2E94-3241-B8F5-56827D2F30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SIMD (vectorization for CPUs)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D386C0-1381-2C4D-9C5F-6BB345A062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Modern CPUs can execute up to 8 operations simultaneously</a:t>
            </a:r>
          </a:p>
          <a:p>
            <a:pPr lvl="1"/>
            <a:r>
              <a:rPr lang="en-US" dirty="0"/>
              <a:t>(“threads” in CUDA, CPU threads are “blocks” in CUDA)</a:t>
            </a:r>
          </a:p>
          <a:p>
            <a:r>
              <a:rPr lang="en-US" dirty="0"/>
              <a:t>Compilers are not good at generating SIMD code from scalar kernels</a:t>
            </a:r>
          </a:p>
        </p:txBody>
      </p:sp>
    </p:spTree>
    <p:extLst>
      <p:ext uri="{BB962C8B-B14F-4D97-AF65-F5344CB8AC3E}">
        <p14:creationId xmlns:p14="http://schemas.microsoft.com/office/powerpoint/2010/main" val="2815478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4437EFF-2A11-DD4A-8DEF-88BD7281A1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F0B8668-4E0D-3743-8F84-D2059C3BE201}"/>
              </a:ext>
            </a:extLst>
          </p:cNvPr>
          <p:cNvSpPr txBox="1"/>
          <p:nvPr/>
        </p:nvSpPr>
        <p:spPr>
          <a:xfrm>
            <a:off x="10219038" y="5165125"/>
            <a:ext cx="160637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Tom Goodale</a:t>
            </a:r>
          </a:p>
          <a:p>
            <a:endParaRPr lang="en-US" dirty="0"/>
          </a:p>
          <a:p>
            <a:r>
              <a:rPr lang="en-US" dirty="0"/>
              <a:t>Cactus Tutorial</a:t>
            </a:r>
          </a:p>
          <a:p>
            <a:r>
              <a:rPr lang="en-US" dirty="0"/>
              <a:t>2007-10-17</a:t>
            </a:r>
          </a:p>
        </p:txBody>
      </p:sp>
    </p:spTree>
    <p:extLst>
      <p:ext uri="{BB962C8B-B14F-4D97-AF65-F5344CB8AC3E}">
        <p14:creationId xmlns:p14="http://schemas.microsoft.com/office/powerpoint/2010/main" val="1405282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BF4F5-9F2D-7749-B6A0-3CC7A4FFD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Cactus framework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0D0BAE-7B39-CD49-BB5C-0829CA2B82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b="1" dirty="0"/>
              <a:t>Driver</a:t>
            </a:r>
            <a:r>
              <a:rPr lang="en-US" dirty="0"/>
              <a:t> thorn in Cactus is the “main” function of the simulation:</a:t>
            </a:r>
          </a:p>
          <a:p>
            <a:endParaRPr lang="en-US" dirty="0"/>
          </a:p>
          <a:p>
            <a:r>
              <a:rPr lang="en-US" dirty="0"/>
              <a:t>Scheduling (calls physics functions)</a:t>
            </a:r>
          </a:p>
          <a:p>
            <a:r>
              <a:rPr lang="en-US" dirty="0"/>
              <a:t>Parallelism (splits grid functions across processes, exchanges ghost zones)</a:t>
            </a:r>
          </a:p>
          <a:p>
            <a:r>
              <a:rPr lang="en-US" dirty="0"/>
              <a:t>AMR (levels, boxes, interpolation) (</a:t>
            </a:r>
            <a:r>
              <a:rPr lang="en-US" b="1" dirty="0" err="1"/>
              <a:t>AMReX</a:t>
            </a:r>
            <a:r>
              <a:rPr lang="en-US" b="1" dirty="0"/>
              <a:t>!</a:t>
            </a:r>
            <a:r>
              <a:rPr lang="en-US" dirty="0"/>
              <a:t>)</a:t>
            </a:r>
          </a:p>
          <a:p>
            <a:r>
              <a:rPr lang="en-US" dirty="0"/>
              <a:t>I/O (reading, writing, checkpointing)</a:t>
            </a:r>
          </a:p>
          <a:p>
            <a:r>
              <a:rPr lang="en-US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5246654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6CA24-8937-4647-8086-00A6084FAB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2E22BA-6EE0-5340-BCC4-DB373DA078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Tasks of a driver thorn</a:t>
            </a:r>
          </a:p>
          <a:p>
            <a:r>
              <a:rPr lang="en-US" dirty="0"/>
              <a:t>Why AMR (Adaptive Mesh Refinement)</a:t>
            </a:r>
          </a:p>
          <a:p>
            <a:r>
              <a:rPr lang="en-US" dirty="0" err="1"/>
              <a:t>CarpetX</a:t>
            </a:r>
            <a:r>
              <a:rPr lang="en-US" dirty="0"/>
              <a:t>: New features </a:t>
            </a:r>
            <a:r>
              <a:rPr lang="en-US" sz="1800" dirty="0"/>
              <a:t>(and missing features)</a:t>
            </a:r>
          </a:p>
          <a:p>
            <a:endParaRPr lang="en-US" dirty="0"/>
          </a:p>
          <a:p>
            <a:r>
              <a:rPr lang="en-US" dirty="0"/>
              <a:t>New safety features</a:t>
            </a:r>
          </a:p>
          <a:p>
            <a:r>
              <a:rPr lang="en-US" dirty="0"/>
              <a:t>Vertex and cell centering (conservation laws, div B)</a:t>
            </a:r>
          </a:p>
          <a:p>
            <a:r>
              <a:rPr lang="en-US" dirty="0" err="1"/>
              <a:t>Parallelisation</a:t>
            </a:r>
            <a:r>
              <a:rPr lang="en-US" dirty="0"/>
              <a:t> and efficiency (MPI, OpenMP, GPUs)</a:t>
            </a:r>
          </a:p>
          <a:p>
            <a:endParaRPr lang="en-US" dirty="0"/>
          </a:p>
          <a:p>
            <a:r>
              <a:rPr lang="en-US" dirty="0"/>
              <a:t>I/O, SIMD, …</a:t>
            </a:r>
          </a:p>
        </p:txBody>
      </p:sp>
    </p:spTree>
    <p:extLst>
      <p:ext uri="{BB962C8B-B14F-4D97-AF65-F5344CB8AC3E}">
        <p14:creationId xmlns:p14="http://schemas.microsoft.com/office/powerpoint/2010/main" val="29868326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0F49D-061B-4547-A99B-39F8646C5D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Adaptive Mesh Refinement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EE3D6E-E59B-9F45-9FE9-09590CC779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599" cy="1510699"/>
          </a:xfrm>
        </p:spPr>
        <p:txBody>
          <a:bodyPr/>
          <a:lstStyle/>
          <a:p>
            <a:r>
              <a:rPr lang="en-US" dirty="0"/>
              <a:t>Need very high resolution only in small part of domain</a:t>
            </a:r>
          </a:p>
          <a:p>
            <a:r>
              <a:rPr lang="en-US" dirty="0"/>
              <a:t>Often used for </a:t>
            </a:r>
            <a:r>
              <a:rPr lang="en-US" b="1" dirty="0"/>
              <a:t>compressible hydrodynamics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Moving shocks, discontinuities, surfaces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0501FD-15D8-C245-8C4C-87B82916BB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1194" y="3247768"/>
            <a:ext cx="3610232" cy="36102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A409158-2F17-864A-9B60-E0F255D0CE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5903" y="3112935"/>
            <a:ext cx="4506097" cy="374506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E4660E1-84CF-F24A-8344-B33A1E132C10}"/>
              </a:ext>
            </a:extLst>
          </p:cNvPr>
          <p:cNvSpPr txBox="1"/>
          <p:nvPr/>
        </p:nvSpPr>
        <p:spPr>
          <a:xfrm>
            <a:off x="4506098" y="3521677"/>
            <a:ext cx="2515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</a:t>
            </a:r>
            <a:r>
              <a:rPr lang="en-US" dirty="0" err="1"/>
              <a:t>AMReX</a:t>
            </a:r>
            <a:r>
              <a:rPr lang="en-US" dirty="0"/>
              <a:t> documentation]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CB2302-1CE9-B842-951E-600D3110562A}"/>
              </a:ext>
            </a:extLst>
          </p:cNvPr>
          <p:cNvSpPr txBox="1"/>
          <p:nvPr/>
        </p:nvSpPr>
        <p:spPr>
          <a:xfrm>
            <a:off x="5011441" y="4389239"/>
            <a:ext cx="2674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[Wikipedia: AMR]</a:t>
            </a:r>
          </a:p>
        </p:txBody>
      </p:sp>
    </p:spTree>
    <p:extLst>
      <p:ext uri="{BB962C8B-B14F-4D97-AF65-F5344CB8AC3E}">
        <p14:creationId xmlns:p14="http://schemas.microsoft.com/office/powerpoint/2010/main" val="23813034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ovie" descr="movie">
            <a:hlinkClick r:id="" action="ppaction://media"/>
            <a:extLst>
              <a:ext uri="{FF2B5EF4-FFF2-40B4-BE49-F238E27FC236}">
                <a16:creationId xmlns:a16="http://schemas.microsoft.com/office/drawing/2014/main" id="{95772DD1-03E4-DB42-BF21-8A0D80A3C2EF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432925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F6069E-57AE-8849-8CF9-3295A5A66A52}"/>
              </a:ext>
            </a:extLst>
          </p:cNvPr>
          <p:cNvSpPr txBox="1"/>
          <p:nvPr/>
        </p:nvSpPr>
        <p:spPr>
          <a:xfrm>
            <a:off x="8052486" y="4819135"/>
            <a:ext cx="41395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Scalar wave on </a:t>
            </a:r>
            <a:r>
              <a:rPr lang="en-US" dirty="0" err="1"/>
              <a:t>Minkowski</a:t>
            </a:r>
            <a:r>
              <a:rPr lang="en-US" dirty="0"/>
              <a:t> background</a:t>
            </a:r>
          </a:p>
          <a:p>
            <a:endParaRPr lang="en-US" dirty="0"/>
          </a:p>
          <a:p>
            <a:r>
              <a:rPr lang="en-US" dirty="0"/>
              <a:t>Lucas </a:t>
            </a:r>
            <a:r>
              <a:rPr lang="en-US" dirty="0" err="1"/>
              <a:t>Sanches</a:t>
            </a:r>
            <a:endParaRPr lang="en-US" dirty="0"/>
          </a:p>
          <a:p>
            <a:r>
              <a:rPr lang="en-US" dirty="0" err="1"/>
              <a:t>Universidade</a:t>
            </a:r>
            <a:r>
              <a:rPr lang="en-US" dirty="0"/>
              <a:t> Federal do ABC (Brazil)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7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2381D6-4572-6F40-B5FA-E453DE06BFA1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610708" y="190436"/>
            <a:ext cx="9041400" cy="1311128"/>
          </a:xfrm>
        </p:spPr>
        <p:txBody>
          <a:bodyPr>
            <a:spAutoFit/>
          </a:bodyPr>
          <a:lstStyle/>
          <a:p>
            <a:pPr lvl="0"/>
            <a:r>
              <a:rPr lang="en-US"/>
              <a:t>CarpetX – a new mesh refinement driver for numeric relativity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D39367-E96F-064D-83B5-2D016D2084FA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10708" y="1964521"/>
            <a:ext cx="5352840" cy="3977279"/>
          </a:xfrm>
        </p:spPr>
        <p:txBody>
          <a:bodyPr vert="horz">
            <a:normAutofit fontScale="85000" lnSpcReduction="20000"/>
          </a:bodyPr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Designed for the Einstein Toolkit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True adaptive mesh refinement based on local error estimate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High-order prolongation/ restriction operators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Vertex/cell/face/edge-centred variables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Refluxing for exact conservation in (M)HD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can currently run a qc0 BBH merger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>
                <a:solidFill>
                  <a:srgbClr val="FF0000"/>
                </a:solidFill>
              </a:rPr>
              <a:t>see presentations by Don Willcox and Erik Schnetter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69E7BE-6D40-B642-85F4-3A840666AD61}"/>
              </a:ext>
            </a:extLst>
          </p:cNvPr>
          <p:cNvSpPr txBox="1">
            <a:spLocks noGrp="1"/>
          </p:cNvSpPr>
          <p:nvPr>
            <p:ph type="body" idx="4294967295"/>
          </p:nvPr>
        </p:nvSpPr>
        <p:spPr>
          <a:xfrm>
            <a:off x="6231748" y="1964521"/>
            <a:ext cx="5352840" cy="3977279"/>
          </a:xfrm>
        </p:spPr>
        <p:txBody>
          <a:bodyPr vert="horz"/>
          <a:lstStyle/>
          <a:p>
            <a:pPr lvl="0" rtl="0">
              <a:buSzPct val="45000"/>
              <a:buFont typeface="StarSymbol"/>
              <a:buChar char="●"/>
            </a:pPr>
            <a:r>
              <a:rPr lang="en-US"/>
              <a:t>Uses AMReX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for Exascale scalability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Much improved multi-threading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Much improved I/O speed (ADIOS2, openPMD)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Improved SIMD vectorization</a:t>
            </a:r>
          </a:p>
          <a:p>
            <a:pPr lvl="0" rtl="0">
              <a:buSzPct val="45000"/>
              <a:buFont typeface="StarSymbol"/>
              <a:buChar char="●"/>
            </a:pPr>
            <a:r>
              <a:rPr lang="en-US"/>
              <a:t>Works with GPUs (CUDA)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81A8D94-2E12-114F-8596-147A903F051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692428" y="360"/>
            <a:ext cx="2500920" cy="244332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9621F34-F24C-3146-A378-40CE37218C6E}"/>
              </a:ext>
            </a:extLst>
          </p:cNvPr>
          <p:cNvSpPr txBox="1"/>
          <p:nvPr/>
        </p:nvSpPr>
        <p:spPr>
          <a:xfrm>
            <a:off x="10429102" y="6220091"/>
            <a:ext cx="16187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[Roland Haas]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1726B3-C8FC-3C41-996E-5C5324303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CarpetX</a:t>
            </a:r>
            <a:r>
              <a:rPr lang="en-US" dirty="0"/>
              <a:t>: Missing features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03A99-0DC2-674E-954A-E342CB31C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Not yet implemented:</a:t>
            </a:r>
          </a:p>
          <a:p>
            <a:pPr lvl="1"/>
            <a:r>
              <a:rPr lang="en-US" dirty="0"/>
              <a:t>Global time stepping; no </a:t>
            </a:r>
            <a:r>
              <a:rPr lang="en-US" dirty="0" err="1"/>
              <a:t>subcycling</a:t>
            </a:r>
            <a:r>
              <a:rPr lang="en-US" dirty="0"/>
              <a:t> in time</a:t>
            </a:r>
          </a:p>
          <a:p>
            <a:pPr lvl="1"/>
            <a:r>
              <a:rPr lang="en-US" dirty="0"/>
              <a:t>Rotational symmetry boundaries</a:t>
            </a:r>
          </a:p>
          <a:p>
            <a:pPr lvl="1"/>
            <a:r>
              <a:rPr lang="en-US" dirty="0"/>
              <a:t>GRMHD code</a:t>
            </a:r>
          </a:p>
          <a:p>
            <a:pPr lvl="1"/>
            <a:r>
              <a:rPr lang="en-US" dirty="0" err="1"/>
              <a:t>NRPy</a:t>
            </a:r>
            <a:r>
              <a:rPr lang="en-US" dirty="0"/>
              <a:t>+ backend</a:t>
            </a:r>
          </a:p>
          <a:p>
            <a:endParaRPr lang="en-US" dirty="0"/>
          </a:p>
          <a:p>
            <a:r>
              <a:rPr lang="en-US" dirty="0"/>
              <a:t>Currently unknown (untested):</a:t>
            </a:r>
          </a:p>
          <a:p>
            <a:pPr lvl="1"/>
            <a:r>
              <a:rPr lang="en-US" dirty="0"/>
              <a:t>Recipes for efficient GPU kernels</a:t>
            </a:r>
          </a:p>
          <a:p>
            <a:pPr lvl="1"/>
            <a:r>
              <a:rPr lang="en-US" dirty="0"/>
              <a:t>MPI scalability (but </a:t>
            </a:r>
            <a:r>
              <a:rPr lang="en-US" dirty="0" err="1"/>
              <a:t>AMReX</a:t>
            </a:r>
            <a:r>
              <a:rPr lang="en-US" dirty="0"/>
              <a:t> is scalable)</a:t>
            </a:r>
          </a:p>
        </p:txBody>
      </p:sp>
    </p:spTree>
    <p:extLst>
      <p:ext uri="{BB962C8B-B14F-4D97-AF65-F5344CB8AC3E}">
        <p14:creationId xmlns:p14="http://schemas.microsoft.com/office/powerpoint/2010/main" val="26545785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1505</TotalTime>
  <Words>1312</Words>
  <Application>Microsoft Macintosh PowerPoint</Application>
  <PresentationFormat>Widescreen</PresentationFormat>
  <Paragraphs>238</Paragraphs>
  <Slides>27</Slides>
  <Notes>1</Notes>
  <HiddenSlides>3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Calibri</vt:lpstr>
      <vt:lpstr>Calibri Light</vt:lpstr>
      <vt:lpstr>StarSymbol</vt:lpstr>
      <vt:lpstr>Office Theme</vt:lpstr>
      <vt:lpstr>CarpetX</vt:lpstr>
      <vt:lpstr>Outline</vt:lpstr>
      <vt:lpstr>PowerPoint Presentation</vt:lpstr>
      <vt:lpstr>The Cactus framework</vt:lpstr>
      <vt:lpstr>Outline</vt:lpstr>
      <vt:lpstr>Adaptive Mesh Refinement</vt:lpstr>
      <vt:lpstr>PowerPoint Presentation</vt:lpstr>
      <vt:lpstr>CarpetX – a new mesh refinement driver for numeric relativity</vt:lpstr>
      <vt:lpstr>CarpetX: Missing features</vt:lpstr>
      <vt:lpstr>New Safety Features</vt:lpstr>
      <vt:lpstr>Scheduling</vt:lpstr>
      <vt:lpstr>Scheduling</vt:lpstr>
      <vt:lpstr>[Show WaveToyCPU, schedule.ccl]</vt:lpstr>
      <vt:lpstr>PowerPoint Presentation</vt:lpstr>
      <vt:lpstr>Declaring Dependencies in the Schedule</vt:lpstr>
      <vt:lpstr>QC-0 (black hole binary)</vt:lpstr>
      <vt:lpstr>Vertex and Cell centering</vt:lpstr>
      <vt:lpstr>Vertex and Cell centering</vt:lpstr>
      <vt:lpstr>[Show WaveToyCPU, interface.ccl]</vt:lpstr>
      <vt:lpstr>PowerPoint Presentation</vt:lpstr>
      <vt:lpstr>Parallelisation and Efficiency</vt:lpstr>
      <vt:lpstr>Parallelisation and Efficiency</vt:lpstr>
      <vt:lpstr>Ghost Zones</vt:lpstr>
      <vt:lpstr>PowerPoint Presentation</vt:lpstr>
      <vt:lpstr>Miscellaneous</vt:lpstr>
      <vt:lpstr>I/O</vt:lpstr>
      <vt:lpstr>SIMD (vectorization for CPUs)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CarpetX</dc:title>
  <dc:creator>Erik Schnetter</dc:creator>
  <cp:lastModifiedBy>Erik Schnetter</cp:lastModifiedBy>
  <cp:revision>16</cp:revision>
  <dcterms:created xsi:type="dcterms:W3CDTF">2021-07-26T14:43:15Z</dcterms:created>
  <dcterms:modified xsi:type="dcterms:W3CDTF">2021-07-27T15:49:02Z</dcterms:modified>
</cp:coreProperties>
</file>